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  <p:sldMasterId id="2147483681" r:id="rId2"/>
  </p:sldMasterIdLst>
  <p:notesMasterIdLst>
    <p:notesMasterId r:id="rId18"/>
  </p:notesMasterIdLst>
  <p:handoutMasterIdLst>
    <p:handoutMasterId r:id="rId19"/>
  </p:handoutMasterIdLst>
  <p:sldIdLst>
    <p:sldId id="1242" r:id="rId3"/>
    <p:sldId id="1244" r:id="rId4"/>
    <p:sldId id="1248" r:id="rId5"/>
    <p:sldId id="1247" r:id="rId6"/>
    <p:sldId id="1226" r:id="rId7"/>
    <p:sldId id="1229" r:id="rId8"/>
    <p:sldId id="1228" r:id="rId9"/>
    <p:sldId id="1230" r:id="rId10"/>
    <p:sldId id="1227" r:id="rId11"/>
    <p:sldId id="1249" r:id="rId12"/>
    <p:sldId id="1235" r:id="rId13"/>
    <p:sldId id="1251" r:id="rId14"/>
    <p:sldId id="1250" r:id="rId15"/>
    <p:sldId id="1017" r:id="rId16"/>
    <p:sldId id="1034" r:id="rId1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D91"/>
    <a:srgbClr val="008040"/>
    <a:srgbClr val="AAE373"/>
    <a:srgbClr val="00FF00"/>
    <a:srgbClr val="CCFF66"/>
    <a:srgbClr val="FFFFFF"/>
    <a:srgbClr val="CCFFCC"/>
    <a:srgbClr val="FFCC66"/>
    <a:srgbClr val="948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66" autoAdjust="0"/>
    <p:restoredTop sz="92810" autoAdjust="0"/>
  </p:normalViewPr>
  <p:slideViewPr>
    <p:cSldViewPr snapToGrid="0" snapToObjects="1">
      <p:cViewPr varScale="1">
        <p:scale>
          <a:sx n="121" d="100"/>
          <a:sy n="121" d="100"/>
        </p:scale>
        <p:origin x="392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2560"/>
    </p:cViewPr>
  </p:sorterViewPr>
  <p:notesViewPr>
    <p:cSldViewPr snapToGrid="0" snapToObjects="1">
      <p:cViewPr varScale="1">
        <p:scale>
          <a:sx n="141" d="100"/>
          <a:sy n="141" d="100"/>
        </p:scale>
        <p:origin x="3768" y="19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6595914-C813-FF4C-8E24-88CE186F74A2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F84BCC-D8CD-6145-8DD5-ACE156A81F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57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059F445-662B-4227-8EB9-4CA9E2CEF078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DF8DA4F-040B-40F4-9772-965D586D4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450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8DA4F-040B-40F4-9772-965D586D4F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891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8DA4F-040B-40F4-9772-965D586D4FE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66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8DA4F-040B-40F4-9772-965D586D4FE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4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B410C-DE77-684C-98E6-609B3521D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50823"/>
            <a:ext cx="12192000" cy="890479"/>
          </a:xfrm>
        </p:spPr>
        <p:txBody>
          <a:bodyPr/>
          <a:lstStyle/>
          <a:p>
            <a:r>
              <a:rPr lang="en-US" dirty="0"/>
              <a:t>Click to Edit Section Title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47A9DC8-1003-8940-A80D-7ED191A874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616459"/>
            <a:ext cx="947926" cy="241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B3D91"/>
                </a:solidFill>
              </a:defRPr>
            </a:lvl1pPr>
          </a:lstStyle>
          <a:p>
            <a:r>
              <a:rPr lang="en-US"/>
              <a:t>3/13/19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2597C-4886-5942-A660-CCB859021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6DA93-41A1-2449-B4BA-85AF74EB7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385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F66B2-3E03-7D4C-B63C-BB0B3DAD2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6995"/>
            <a:ext cx="12192000" cy="84745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Blank – 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0694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745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A4AAE807-E228-3C4C-94B3-352A625DA70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76995"/>
            <a:ext cx="12192000" cy="82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dirty="0"/>
              <a:t>One-Column Content – Click to Edit Title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D2BC236-8181-354F-87F9-EAF87C7F91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91885" y="1154098"/>
            <a:ext cx="11390811" cy="516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62A47-C715-C54E-AB8E-52C28D199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6DA93-41A1-2449-B4BA-85AF74EB7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A76E7BF7-0654-D541-A8D8-D44786051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616459"/>
            <a:ext cx="947926" cy="241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B3D91"/>
                </a:solidFill>
              </a:defRPr>
            </a:lvl1pPr>
          </a:lstStyle>
          <a:p>
            <a:r>
              <a:rPr lang="en-US"/>
              <a:t>3/13/19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978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6D2BC236-8181-354F-87F9-EAF87C7F91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63726" y="1152112"/>
            <a:ext cx="5471017" cy="516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AF66B2-3E03-7D4C-B63C-BB0B3DAD2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6994"/>
            <a:ext cx="12192000" cy="8575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– Click to Edit Title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36C4670-854C-8B4C-945F-5A87F15CBAEA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311680" y="1152112"/>
            <a:ext cx="5471017" cy="516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6AC1D8A3-AA3E-3E47-9E71-7A957215CC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616459"/>
            <a:ext cx="947926" cy="241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B3D91"/>
                </a:solidFill>
              </a:defRPr>
            </a:lvl1pPr>
          </a:lstStyle>
          <a:p>
            <a:r>
              <a:rPr lang="en-US"/>
              <a:t>3/13/19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0219ECD-629A-0A45-B243-B88A06166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6DA93-41A1-2449-B4BA-85AF74EB7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18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F66B2-3E03-7D4C-B63C-BB0B3DAD2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6995"/>
            <a:ext cx="12192000" cy="84745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Blank – Click to Edit Title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C9DCA88E-CCA5-A846-BE17-813A5CE91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616459"/>
            <a:ext cx="947926" cy="241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B3D91"/>
                </a:solidFill>
              </a:defRPr>
            </a:lvl1pPr>
          </a:lstStyle>
          <a:p>
            <a:r>
              <a:rPr lang="en-US"/>
              <a:t>3/13/19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89FB3-742E-5F44-967C-BC9E49A37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6DA93-41A1-2449-B4BA-85AF74EB7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FAE64D-CF16-6842-8BED-96B9713335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616459"/>
            <a:ext cx="947926" cy="241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B3D91"/>
                </a:solidFill>
              </a:defRPr>
            </a:lvl1pPr>
          </a:lstStyle>
          <a:p>
            <a:r>
              <a:rPr lang="en-US"/>
              <a:t>3/13/19</a:t>
            </a:r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DCA6E16-B02A-2F4D-874B-AB13E82E8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6DA93-41A1-2449-B4BA-85AF74EB7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0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762C5E-F500-2D45-A6AA-0EFBD8A10B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047" y="5337168"/>
            <a:ext cx="7590553" cy="633748"/>
          </a:xfrm>
        </p:spPr>
        <p:txBody>
          <a:bodyPr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5B3100D-820B-3541-A8E2-5E2086DB1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9047" y="5997952"/>
            <a:ext cx="7590553" cy="47464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Names of Presenters, Directorate/Division, Date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D79F2FD7-0440-784C-AB11-473A8E464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5310133"/>
          </a:xfrm>
          <a:prstGeom prst="rect">
            <a:avLst/>
          </a:prstGeom>
        </p:spPr>
      </p:pic>
      <p:pic>
        <p:nvPicPr>
          <p:cNvPr id="9" name="Picture 8" descr="Tribrand_ColorBlackText_RGB_small_040615.eps">
            <a:extLst>
              <a:ext uri="{FF2B5EF4-FFF2-40B4-BE49-F238E27FC236}">
                <a16:creationId xmlns:a16="http://schemas.microsoft.com/office/drawing/2014/main" id="{9D6A396A-C5B4-F742-9E26-BA8016911D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571" y="5555323"/>
            <a:ext cx="3262553" cy="69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7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B410C-DE77-684C-98E6-609B3521D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50823"/>
            <a:ext cx="12192000" cy="890479"/>
          </a:xfrm>
        </p:spPr>
        <p:txBody>
          <a:bodyPr/>
          <a:lstStyle/>
          <a:p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5522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A4AAE807-E228-3C4C-94B3-352A625DA70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76995"/>
            <a:ext cx="12192000" cy="82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dirty="0"/>
              <a:t>One-Column Content – Click to Edit Title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D2BC236-8181-354F-87F9-EAF87C7F91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91885" y="1154098"/>
            <a:ext cx="11390811" cy="516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63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6D2BC236-8181-354F-87F9-EAF87C7F91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63726" y="1152112"/>
            <a:ext cx="5471017" cy="516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AF66B2-3E03-7D4C-B63C-BB0B3DAD2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6994"/>
            <a:ext cx="12192000" cy="8575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– Click to Edit Title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36C4670-854C-8B4C-945F-5A87F15CBAEA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311680" y="1152112"/>
            <a:ext cx="5471017" cy="516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7814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>
            <a:extLst>
              <a:ext uri="{FF2B5EF4-FFF2-40B4-BE49-F238E27FC236}">
                <a16:creationId xmlns:a16="http://schemas.microsoft.com/office/drawing/2014/main" id="{051DEFA8-9A80-0C4B-A9D9-B140ED4C95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76994"/>
            <a:ext cx="12192000" cy="89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57E9C7C9-2A10-8A48-A2FF-3AF0BE727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54098"/>
            <a:ext cx="11094720" cy="516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7" name="Picture 8" descr="NASALogo.png">
            <a:extLst>
              <a:ext uri="{FF2B5EF4-FFF2-40B4-BE49-F238E27FC236}">
                <a16:creationId xmlns:a16="http://schemas.microsoft.com/office/drawing/2014/main" id="{1A82E52B-56CA-494C-8E2D-9ED83BF0E66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539"/>
          <a:stretch>
            <a:fillRect/>
          </a:stretch>
        </p:blipFill>
        <p:spPr bwMode="auto">
          <a:xfrm>
            <a:off x="37058" y="76992"/>
            <a:ext cx="1051514" cy="8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7F713C-4B78-0148-A303-F191497DA67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713" y="1"/>
            <a:ext cx="1274959" cy="96747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D87398-0158-2844-9AAB-79096BE8E66B}"/>
              </a:ext>
            </a:extLst>
          </p:cNvPr>
          <p:cNvCxnSpPr>
            <a:cxnSpLocks/>
          </p:cNvCxnSpPr>
          <p:nvPr userDrawn="1"/>
        </p:nvCxnSpPr>
        <p:spPr>
          <a:xfrm>
            <a:off x="0" y="990662"/>
            <a:ext cx="12192000" cy="0"/>
          </a:xfrm>
          <a:prstGeom prst="line">
            <a:avLst/>
          </a:prstGeom>
          <a:ln>
            <a:solidFill>
              <a:srgbClr val="0B3D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216A63-9062-144F-800F-9B0181A3D9C4}"/>
              </a:ext>
            </a:extLst>
          </p:cNvPr>
          <p:cNvCxnSpPr>
            <a:cxnSpLocks/>
          </p:cNvCxnSpPr>
          <p:nvPr userDrawn="1"/>
        </p:nvCxnSpPr>
        <p:spPr>
          <a:xfrm>
            <a:off x="0" y="6499633"/>
            <a:ext cx="12192000" cy="0"/>
          </a:xfrm>
          <a:prstGeom prst="line">
            <a:avLst/>
          </a:prstGeom>
          <a:ln>
            <a:solidFill>
              <a:srgbClr val="0B3D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38516-21DF-E04C-8851-2AB1CDD19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6DA93-41A1-2449-B4BA-85AF74EB7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F08FFB14-E025-4047-A394-4CEC5B9031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616459"/>
            <a:ext cx="947926" cy="241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B3D91"/>
                </a:solidFill>
              </a:defRPr>
            </a:lvl1pPr>
          </a:lstStyle>
          <a:p>
            <a:r>
              <a:rPr lang="en-US"/>
              <a:t>3/13/19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60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2" r:id="rId2"/>
    <p:sldLayoutId id="2147483675" r:id="rId3"/>
    <p:sldLayoutId id="2147483676" r:id="rId4"/>
    <p:sldLayoutId id="2147483677" r:id="rId5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B3D9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B3D9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lang="en-US" sz="1800" dirty="0" smtClean="0">
          <a:solidFill>
            <a:srgbClr val="0B3D9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0B3D9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0B3D9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B3D9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>
            <a:extLst>
              <a:ext uri="{FF2B5EF4-FFF2-40B4-BE49-F238E27FC236}">
                <a16:creationId xmlns:a16="http://schemas.microsoft.com/office/drawing/2014/main" id="{051DEFA8-9A80-0C4B-A9D9-B140ED4C95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76994"/>
            <a:ext cx="12192000" cy="89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57E9C7C9-2A10-8A48-A2FF-3AF0BE727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54098"/>
            <a:ext cx="11094720" cy="516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7" name="Picture 8" descr="NASALogo.png">
            <a:extLst>
              <a:ext uri="{FF2B5EF4-FFF2-40B4-BE49-F238E27FC236}">
                <a16:creationId xmlns:a16="http://schemas.microsoft.com/office/drawing/2014/main" id="{1A82E52B-56CA-494C-8E2D-9ED83BF0E66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8" y="76992"/>
            <a:ext cx="1051514" cy="8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7F713C-4B78-0148-A303-F191497DA67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713" y="1"/>
            <a:ext cx="1274959" cy="96747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D87398-0158-2844-9AAB-79096BE8E66B}"/>
              </a:ext>
            </a:extLst>
          </p:cNvPr>
          <p:cNvCxnSpPr>
            <a:cxnSpLocks/>
          </p:cNvCxnSpPr>
          <p:nvPr userDrawn="1"/>
        </p:nvCxnSpPr>
        <p:spPr>
          <a:xfrm>
            <a:off x="0" y="990662"/>
            <a:ext cx="12192000" cy="0"/>
          </a:xfrm>
          <a:prstGeom prst="line">
            <a:avLst/>
          </a:prstGeom>
          <a:ln>
            <a:solidFill>
              <a:srgbClr val="0B3D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216A63-9062-144F-800F-9B0181A3D9C4}"/>
              </a:ext>
            </a:extLst>
          </p:cNvPr>
          <p:cNvCxnSpPr>
            <a:cxnSpLocks/>
          </p:cNvCxnSpPr>
          <p:nvPr userDrawn="1"/>
        </p:nvCxnSpPr>
        <p:spPr>
          <a:xfrm>
            <a:off x="0" y="6499633"/>
            <a:ext cx="12192000" cy="0"/>
          </a:xfrm>
          <a:prstGeom prst="line">
            <a:avLst/>
          </a:prstGeom>
          <a:ln>
            <a:solidFill>
              <a:srgbClr val="0B3D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02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B3D9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B3D9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lang="en-US" sz="1800" dirty="0" smtClean="0">
          <a:solidFill>
            <a:srgbClr val="0B3D9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0B3D9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0B3D9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B3D9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4F716-A392-EF4D-816D-5D502A6FF6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9508" y="6102372"/>
            <a:ext cx="7797521" cy="430391"/>
          </a:xfrm>
        </p:spPr>
        <p:txBody>
          <a:bodyPr/>
          <a:lstStyle/>
          <a:p>
            <a:r>
              <a:rPr lang="en-US" dirty="0"/>
              <a:t>Europa Lander Pre-Project Science and Engineering teams                June 26, 2019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92DACD-AF24-5345-8706-382080C80A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508" y="5308362"/>
            <a:ext cx="7979343" cy="510973"/>
          </a:xfrm>
        </p:spPr>
        <p:txBody>
          <a:bodyPr/>
          <a:lstStyle/>
          <a:p>
            <a:r>
              <a:rPr lang="en-US" sz="2400" dirty="0"/>
              <a:t>Mini-workshop on Instrumentation for the </a:t>
            </a:r>
            <a:br>
              <a:rPr lang="en-US" sz="2400" dirty="0"/>
            </a:br>
            <a:r>
              <a:rPr lang="en-US" sz="2400" dirty="0"/>
              <a:t>In Situ Exploration of Europa and Ocean Worlds</a:t>
            </a:r>
            <a:br>
              <a:rPr lang="en-US" sz="2700" dirty="0"/>
            </a:br>
            <a:endParaRPr lang="en-US" sz="800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AE06D85-2CDA-8E4A-BB93-AD39E87428CB}"/>
              </a:ext>
            </a:extLst>
          </p:cNvPr>
          <p:cNvSpPr txBox="1">
            <a:spLocks/>
          </p:cNvSpPr>
          <p:nvPr/>
        </p:nvSpPr>
        <p:spPr>
          <a:xfrm>
            <a:off x="0" y="6604000"/>
            <a:ext cx="840886" cy="254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1/3/2019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F3DB75D-5DF7-3843-A3D1-ACB3C33C072C}"/>
              </a:ext>
            </a:extLst>
          </p:cNvPr>
          <p:cNvSpPr txBox="1">
            <a:spLocks/>
          </p:cNvSpPr>
          <p:nvPr/>
        </p:nvSpPr>
        <p:spPr>
          <a:xfrm>
            <a:off x="11643718" y="6605650"/>
            <a:ext cx="365760" cy="254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5010E-AF85-4248-B159-64C6DC3B173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B3D9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7EE01482-EC43-5A44-9A6B-056C96FA38F0}"/>
              </a:ext>
            </a:extLst>
          </p:cNvPr>
          <p:cNvSpPr txBox="1">
            <a:spLocks/>
          </p:cNvSpPr>
          <p:nvPr/>
        </p:nvSpPr>
        <p:spPr>
          <a:xfrm>
            <a:off x="2448453" y="6532763"/>
            <a:ext cx="7653959" cy="358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9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Pre-Decisional Information - For Planning and Discussion Purposes Only</a:t>
            </a:r>
          </a:p>
        </p:txBody>
      </p:sp>
    </p:spTree>
    <p:extLst>
      <p:ext uri="{BB962C8B-B14F-4D97-AF65-F5344CB8AC3E}">
        <p14:creationId xmlns:p14="http://schemas.microsoft.com/office/powerpoint/2010/main" val="3613877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34A8F-763B-144E-858C-D814CBAE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Europa Lander: Common Questions/Misconceptions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CCFA1-0F95-EB49-A498-E9743C8D7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5" y="1100310"/>
            <a:ext cx="11390811" cy="5162882"/>
          </a:xfrm>
        </p:spPr>
        <p:txBody>
          <a:bodyPr/>
          <a:lstStyle/>
          <a:p>
            <a:r>
              <a:rPr lang="en-US" b="1" i="1" dirty="0"/>
              <a:t>To be clear</a:t>
            </a:r>
            <a:r>
              <a:rPr lang="en-US" dirty="0"/>
              <a:t>: Europa Clipper does not have a lander as part of the mission.</a:t>
            </a:r>
          </a:p>
          <a:p>
            <a:pPr lvl="1"/>
            <a:r>
              <a:rPr lang="en-US" dirty="0"/>
              <a:t>Clipper orbits Jupiter and makes ~45+ flybys of Europa.</a:t>
            </a:r>
          </a:p>
          <a:p>
            <a:pPr lvl="1"/>
            <a:r>
              <a:rPr lang="en-US" dirty="0"/>
              <a:t>Launch date: ~2023. Arrival at Jupiter: mid- to late-2020’s.</a:t>
            </a:r>
          </a:p>
          <a:p>
            <a:r>
              <a:rPr lang="en-US" dirty="0"/>
              <a:t>“We do not know where to land.”</a:t>
            </a:r>
          </a:p>
          <a:p>
            <a:pPr lvl="1"/>
            <a:r>
              <a:rPr lang="en-US" sz="2000" dirty="0"/>
              <a:t>Even if we transitioned today to Phase A there would be over 3 years for landing site selection using Europa Clipper data.</a:t>
            </a:r>
          </a:p>
          <a:p>
            <a:pPr lvl="2"/>
            <a:r>
              <a:rPr lang="en-US" sz="1800" b="1" dirty="0"/>
              <a:t>Result: </a:t>
            </a:r>
            <a:r>
              <a:rPr lang="en-US" sz="1800" dirty="0"/>
              <a:t>Science team will have lots of time to deliberate on landing sites.</a:t>
            </a:r>
          </a:p>
          <a:p>
            <a:r>
              <a:rPr lang="en-US" sz="2600" dirty="0"/>
              <a:t>“Its not safe to land until we have data back from Clipper.”</a:t>
            </a:r>
          </a:p>
          <a:p>
            <a:pPr lvl="1"/>
            <a:r>
              <a:rPr lang="en-US" sz="2000" dirty="0"/>
              <a:t>Europa Lander mission concept was designed with Clipper data in mind. </a:t>
            </a:r>
          </a:p>
          <a:p>
            <a:pPr lvl="1"/>
            <a:r>
              <a:rPr lang="en-US" sz="2000" dirty="0"/>
              <a:t>The highest resolution Clipper data is ~0.5 m/pix and is insufficient to change the architecture and mechanical design of the lander (also minimal impact on cost).</a:t>
            </a:r>
          </a:p>
          <a:p>
            <a:pPr lvl="2"/>
            <a:r>
              <a:rPr lang="en-US" sz="1800" b="1" dirty="0"/>
              <a:t>Result: </a:t>
            </a:r>
            <a:r>
              <a:rPr lang="en-US" sz="1800" dirty="0"/>
              <a:t>We would need to change Clipper payload if the above is taken as a true statement.</a:t>
            </a:r>
          </a:p>
          <a:p>
            <a:pPr lvl="1"/>
            <a:r>
              <a:rPr lang="en-US" sz="2000" dirty="0"/>
              <a:t>Landing close in time with respect to reconnaissance data reduces risk. </a:t>
            </a:r>
          </a:p>
          <a:p>
            <a:pPr lvl="2"/>
            <a:r>
              <a:rPr lang="en-US" sz="1800" b="1" dirty="0"/>
              <a:t>Result: </a:t>
            </a:r>
            <a:r>
              <a:rPr lang="en-US" sz="1800" dirty="0"/>
              <a:t>Land as close in time relative to the recon data as you can.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51916-48B2-2F48-90A9-9091A3E86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86DA93-41A1-2449-B4BA-85AF74EB77F5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D4B83BEC-3599-9247-9E27-D428126F8F22}"/>
              </a:ext>
            </a:extLst>
          </p:cNvPr>
          <p:cNvSpPr txBox="1">
            <a:spLocks/>
          </p:cNvSpPr>
          <p:nvPr/>
        </p:nvSpPr>
        <p:spPr>
          <a:xfrm>
            <a:off x="1209041" y="6499633"/>
            <a:ext cx="10205279" cy="358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accent2"/>
                </a:solidFill>
              </a:rPr>
              <a:t>Pre-Decisional Information – For Planning and Discussion Purposes Only</a:t>
            </a:r>
          </a:p>
        </p:txBody>
      </p:sp>
    </p:spTree>
    <p:extLst>
      <p:ext uri="{BB962C8B-B14F-4D97-AF65-F5344CB8AC3E}">
        <p14:creationId xmlns:p14="http://schemas.microsoft.com/office/powerpoint/2010/main" val="3685469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34A8F-763B-144E-858C-D814CBAE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Europa Lander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CCFA1-0F95-EB49-A498-E9743C8D7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5" y="1100310"/>
            <a:ext cx="11390811" cy="5162882"/>
          </a:xfrm>
        </p:spPr>
        <p:txBody>
          <a:bodyPr/>
          <a:lstStyle/>
          <a:p>
            <a:r>
              <a:rPr lang="en-US" dirty="0"/>
              <a:t>Europa Lander pre-Project status</a:t>
            </a:r>
          </a:p>
          <a:p>
            <a:pPr lvl="1"/>
            <a:r>
              <a:rPr lang="en-US" sz="2000" dirty="0"/>
              <a:t>Held delta-Mission Concept Review (MCR) in Nov. 2018</a:t>
            </a:r>
          </a:p>
          <a:p>
            <a:pPr lvl="2"/>
            <a:r>
              <a:rPr lang="en-US" sz="1800" dirty="0"/>
              <a:t>“The review board (chaired by Bobby Braun) cannot recall a pre-phase A planetary science concept at this advanced level of fidelity”</a:t>
            </a:r>
          </a:p>
          <a:p>
            <a:pPr lvl="1"/>
            <a:r>
              <a:rPr lang="en-US" sz="2000" dirty="0"/>
              <a:t>FY19 budget signed, but near-term budgets unlikely to include funding levels required for new start</a:t>
            </a:r>
          </a:p>
          <a:p>
            <a:r>
              <a:rPr lang="en-US" dirty="0"/>
              <a:t>NASA selected 14 potential instruments for maturation under Instrument Concepts for Europa Exploration 2 (ICEE-2) @ ~$2M each for 2 years</a:t>
            </a:r>
          </a:p>
          <a:p>
            <a:pPr lvl="1"/>
            <a:r>
              <a:rPr lang="en-US" sz="2000" dirty="0"/>
              <a:t>Funded out of FY18 budget</a:t>
            </a:r>
          </a:p>
          <a:p>
            <a:r>
              <a:rPr lang="en-US" dirty="0"/>
              <a:t>High-priority Advanced Development maturation tasks have begun</a:t>
            </a:r>
          </a:p>
          <a:p>
            <a:pPr lvl="1"/>
            <a:r>
              <a:rPr lang="en-US" sz="2000" dirty="0"/>
              <a:t>Funded out of FY19 budget</a:t>
            </a:r>
          </a:p>
          <a:p>
            <a:pPr lvl="1"/>
            <a:r>
              <a:rPr lang="en-US" sz="2000" dirty="0"/>
              <a:t>Reduces flight development risk</a:t>
            </a:r>
          </a:p>
          <a:p>
            <a:pPr lvl="1"/>
            <a:r>
              <a:rPr lang="en-US" sz="2000" dirty="0"/>
              <a:t>Many tasks applicable to projects beyond Europa Lander</a:t>
            </a:r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51916-48B2-2F48-90A9-9091A3E86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86DA93-41A1-2449-B4BA-85AF74EB77F5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D4B83BEC-3599-9247-9E27-D428126F8F22}"/>
              </a:ext>
            </a:extLst>
          </p:cNvPr>
          <p:cNvSpPr txBox="1">
            <a:spLocks/>
          </p:cNvSpPr>
          <p:nvPr/>
        </p:nvSpPr>
        <p:spPr>
          <a:xfrm>
            <a:off x="391885" y="6499633"/>
            <a:ext cx="11390811" cy="358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accent2"/>
                </a:solidFill>
              </a:rPr>
              <a:t>Pre-Decisional Information – For Planning and Discussion Purposes Only</a:t>
            </a:r>
          </a:p>
          <a:p>
            <a:pPr algn="ctr"/>
            <a:r>
              <a:rPr lang="en-US" sz="1000" dirty="0"/>
              <a:t>The cost information contained in this document is of a budgetary and planning nature and is intended for informational purposes only. It does not constitute a commitment on the part of JPL and/or Caltech. </a:t>
            </a:r>
            <a:endParaRPr lang="en-US" sz="1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77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34A8F-763B-144E-858C-D814CBAE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Europa Lander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CCFA1-0F95-EB49-A498-E9743C8D7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30" y="2292625"/>
            <a:ext cx="6379976" cy="3864549"/>
          </a:xfrm>
        </p:spPr>
        <p:txBody>
          <a:bodyPr/>
          <a:lstStyle/>
          <a:p>
            <a:r>
              <a:rPr lang="en-US" sz="3200" dirty="0"/>
              <a:t>Transition to Phase A halted.</a:t>
            </a:r>
          </a:p>
          <a:p>
            <a:endParaRPr lang="en-US" sz="3200" dirty="0"/>
          </a:p>
          <a:p>
            <a:r>
              <a:rPr lang="en-US" sz="3200" dirty="0"/>
              <a:t>Decisions likely deferred until next decadal survey (~2023).</a:t>
            </a:r>
          </a:p>
          <a:p>
            <a:pPr lvl="2"/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51916-48B2-2F48-90A9-9091A3E86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86DA93-41A1-2449-B4BA-85AF74EB77F5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D4B83BEC-3599-9247-9E27-D428126F8F22}"/>
              </a:ext>
            </a:extLst>
          </p:cNvPr>
          <p:cNvSpPr txBox="1">
            <a:spLocks/>
          </p:cNvSpPr>
          <p:nvPr/>
        </p:nvSpPr>
        <p:spPr>
          <a:xfrm>
            <a:off x="1209041" y="6499633"/>
            <a:ext cx="10205279" cy="358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accent2"/>
                </a:solidFill>
              </a:rPr>
              <a:t>Pre-Decisional Information – For Planning and Discussion Purposes Only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FEB0B-5DBE-CB48-B93D-F58191707B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674" y="1213155"/>
            <a:ext cx="4304008" cy="505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25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CEB5F-1915-F441-93C5-D91FE4ED3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Mini-workshop Agenda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AC1229-BA89-9442-828B-48D27718B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633" y="1154113"/>
            <a:ext cx="6147272" cy="51625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7A53E-DDCE-F948-BA28-1426CA5D8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86DA93-41A1-2449-B4BA-85AF74EB77F5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256B5-5FEF-9F46-849D-B1431D7F8E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6/26/19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032EF9F2-EAF3-534F-98F9-E80C8E416CE9}"/>
              </a:ext>
            </a:extLst>
          </p:cNvPr>
          <p:cNvSpPr txBox="1">
            <a:spLocks/>
          </p:cNvSpPr>
          <p:nvPr/>
        </p:nvSpPr>
        <p:spPr>
          <a:xfrm>
            <a:off x="2448453" y="6532763"/>
            <a:ext cx="7653959" cy="358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9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Pre-Decisional Information - For Planning and Discussion Purposes Only</a:t>
            </a:r>
          </a:p>
        </p:txBody>
      </p:sp>
    </p:spTree>
    <p:extLst>
      <p:ext uri="{BB962C8B-B14F-4D97-AF65-F5344CB8AC3E}">
        <p14:creationId xmlns:p14="http://schemas.microsoft.com/office/powerpoint/2010/main" val="2449952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34A8F-763B-144E-858C-D814CBAE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Development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CCFA1-0F95-EB49-A498-E9743C8D7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 launch opportunities and perform flight system impact assessment</a:t>
            </a:r>
          </a:p>
          <a:p>
            <a:pPr lvl="1"/>
            <a:r>
              <a:rPr lang="en-US" sz="1600" dirty="0"/>
              <a:t>Launch Period Survey and Interplanetary Trajectories</a:t>
            </a:r>
          </a:p>
          <a:p>
            <a:pPr lvl="1"/>
            <a:r>
              <a:rPr lang="en-US" sz="1600" dirty="0"/>
              <a:t>Navigating 3-body arrival with a short period</a:t>
            </a:r>
          </a:p>
          <a:p>
            <a:pPr lvl="1"/>
            <a:r>
              <a:rPr lang="en-US" sz="1600" dirty="0"/>
              <a:t>Support to Clipper Reconnaissance Focus Group</a:t>
            </a:r>
          </a:p>
          <a:p>
            <a:pPr lvl="1"/>
            <a:r>
              <a:rPr lang="en-US" sz="1600" dirty="0"/>
              <a:t>Assess DDL/Nav trade space</a:t>
            </a:r>
          </a:p>
          <a:p>
            <a:endParaRPr lang="en-US" dirty="0"/>
          </a:p>
          <a:p>
            <a:r>
              <a:rPr lang="en-US" dirty="0"/>
              <a:t>De-orbit, Descent, and Landing (DDL)</a:t>
            </a:r>
          </a:p>
          <a:p>
            <a:pPr lvl="1"/>
            <a:r>
              <a:rPr lang="en-US" dirty="0"/>
              <a:t>DDL sensors</a:t>
            </a:r>
          </a:p>
          <a:p>
            <a:pPr lvl="2"/>
            <a:r>
              <a:rPr lang="en-US" dirty="0"/>
              <a:t>Reduce sensor hardware and algorithm development risk</a:t>
            </a:r>
          </a:p>
          <a:p>
            <a:pPr lvl="1"/>
            <a:r>
              <a:rPr lang="en-US" dirty="0"/>
              <a:t>Landing</a:t>
            </a:r>
          </a:p>
          <a:p>
            <a:pPr lvl="2"/>
            <a:r>
              <a:rPr lang="en-US" dirty="0"/>
              <a:t>Prototype and test landing system (legs, feet, </a:t>
            </a:r>
            <a:r>
              <a:rPr lang="en-US" dirty="0" err="1"/>
              <a:t>bellypan</a:t>
            </a:r>
            <a:r>
              <a:rPr lang="en-US" dirty="0"/>
              <a:t>) concepts for very rugged terrain</a:t>
            </a:r>
          </a:p>
          <a:p>
            <a:pPr lvl="1"/>
            <a:r>
              <a:rPr lang="en-US" dirty="0"/>
              <a:t>Propulsion</a:t>
            </a:r>
          </a:p>
          <a:p>
            <a:pPr lvl="2"/>
            <a:r>
              <a:rPr lang="en-US" dirty="0"/>
              <a:t>Prototype and test low-thrust throttleable engine</a:t>
            </a:r>
          </a:p>
          <a:p>
            <a:pPr lvl="2"/>
            <a:r>
              <a:rPr lang="en-US" dirty="0"/>
              <a:t>Environmentally test solid rocket motor propellant and ignition system</a:t>
            </a:r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51916-48B2-2F48-90A9-9091A3E86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86DA93-41A1-2449-B4BA-85AF74EB77F5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3972A79-F92E-924D-A1C7-7ECE429EB6B6}"/>
              </a:ext>
            </a:extLst>
          </p:cNvPr>
          <p:cNvSpPr txBox="1">
            <a:spLocks/>
          </p:cNvSpPr>
          <p:nvPr/>
        </p:nvSpPr>
        <p:spPr>
          <a:xfrm>
            <a:off x="1209041" y="6499633"/>
            <a:ext cx="10205279" cy="358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accent2"/>
                </a:solidFill>
              </a:rPr>
              <a:t>Pre-Decisional Information – For Planning and Discussion Purposes Only</a:t>
            </a:r>
          </a:p>
        </p:txBody>
      </p:sp>
    </p:spTree>
    <p:extLst>
      <p:ext uri="{BB962C8B-B14F-4D97-AF65-F5344CB8AC3E}">
        <p14:creationId xmlns:p14="http://schemas.microsoft.com/office/powerpoint/2010/main" val="2644460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34A8F-763B-144E-858C-D814CBAE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Development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CCFA1-0F95-EB49-A498-E9743C8D7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54" y="1014252"/>
            <a:ext cx="11390811" cy="5162882"/>
          </a:xfrm>
        </p:spPr>
        <p:txBody>
          <a:bodyPr/>
          <a:lstStyle/>
          <a:p>
            <a:r>
              <a:rPr lang="en-US" dirty="0"/>
              <a:t>Surface</a:t>
            </a:r>
          </a:p>
          <a:p>
            <a:pPr lvl="1"/>
            <a:r>
              <a:rPr lang="en-US" sz="2000" dirty="0"/>
              <a:t>Sampling</a:t>
            </a:r>
          </a:p>
          <a:p>
            <a:pPr lvl="2"/>
            <a:r>
              <a:rPr lang="en-US" dirty="0"/>
              <a:t>Prototype and environmentally test excavation, acquisition, and sample transfer techniques</a:t>
            </a:r>
          </a:p>
          <a:p>
            <a:pPr lvl="3"/>
            <a:r>
              <a:rPr lang="en-US" dirty="0"/>
              <a:t>Interact with ICEE-2 selectees to conduct rapid-prototype evaluation of interfaces</a:t>
            </a:r>
          </a:p>
          <a:p>
            <a:pPr lvl="2"/>
            <a:r>
              <a:rPr lang="en-US" dirty="0"/>
              <a:t>Develop approaches to maintain samples &lt;150K</a:t>
            </a:r>
          </a:p>
          <a:p>
            <a:pPr lvl="1"/>
            <a:r>
              <a:rPr lang="en-US" sz="2000" dirty="0"/>
              <a:t>Autonomy: Develop and test concepts for highly autonomous operations</a:t>
            </a:r>
          </a:p>
          <a:p>
            <a:pPr lvl="2"/>
            <a:r>
              <a:rPr lang="en-US" dirty="0"/>
              <a:t>Develop software simulation and hardware testbed for development of autonomy designs</a:t>
            </a:r>
          </a:p>
          <a:p>
            <a:pPr lvl="2"/>
            <a:r>
              <a:rPr lang="en-US" dirty="0"/>
              <a:t>Mature autonomy sensing, closed-loop control, and computational requirements</a:t>
            </a:r>
          </a:p>
          <a:p>
            <a:pPr lvl="1"/>
            <a:r>
              <a:rPr lang="en-US" sz="2000" dirty="0"/>
              <a:t>Resources (size/weight/power/life/computation)</a:t>
            </a:r>
            <a:endParaRPr lang="en-US" dirty="0"/>
          </a:p>
          <a:p>
            <a:pPr lvl="2"/>
            <a:r>
              <a:rPr lang="en-US" dirty="0"/>
              <a:t>Develop and test lightweight, low-power motor controller</a:t>
            </a:r>
          </a:p>
          <a:p>
            <a:pPr lvl="2"/>
            <a:r>
              <a:rPr lang="en-US" dirty="0"/>
              <a:t>Continue radiation and life testing of primary batteries</a:t>
            </a:r>
          </a:p>
          <a:p>
            <a:pPr lvl="2"/>
            <a:r>
              <a:rPr lang="en-US" dirty="0"/>
              <a:t>Develop and test full-scale High-Gain Antenna</a:t>
            </a:r>
          </a:p>
          <a:p>
            <a:pPr lvl="1"/>
            <a:r>
              <a:rPr lang="en-US" sz="2000" dirty="0"/>
              <a:t>Planetary Protection/Contamination Control</a:t>
            </a:r>
          </a:p>
          <a:p>
            <a:pPr lvl="2"/>
            <a:r>
              <a:rPr lang="en-US" dirty="0"/>
              <a:t>Conduct planetary protection/bioburden analyses to mature payload and flight system requirements</a:t>
            </a:r>
          </a:p>
          <a:p>
            <a:pPr lvl="2"/>
            <a:r>
              <a:rPr lang="en-US" dirty="0"/>
              <a:t>Continue development of Terminal Sterilization System</a:t>
            </a:r>
          </a:p>
          <a:p>
            <a:pPr lvl="2"/>
            <a:r>
              <a:rPr lang="en-US" dirty="0"/>
              <a:t>Evaluate outgassing properties of radiation-exposed materials</a:t>
            </a:r>
          </a:p>
          <a:p>
            <a:pPr lvl="2"/>
            <a:r>
              <a:rPr lang="en-US" dirty="0"/>
              <a:t>Assess plume product interaction and alteration with cryogenic 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82D2F-EF81-714A-9254-FEBC0E5BE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86DA93-41A1-2449-B4BA-85AF74EB77F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BA020BD-D1CC-F344-BBD9-CDB041D97CFD}"/>
              </a:ext>
            </a:extLst>
          </p:cNvPr>
          <p:cNvSpPr txBox="1">
            <a:spLocks/>
          </p:cNvSpPr>
          <p:nvPr/>
        </p:nvSpPr>
        <p:spPr>
          <a:xfrm>
            <a:off x="391885" y="6499633"/>
            <a:ext cx="11390811" cy="358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accent2"/>
                </a:solidFill>
              </a:rPr>
              <a:t>Pre-Decisional Information – For Planning and Discussion Purposes Only</a:t>
            </a:r>
          </a:p>
          <a:p>
            <a:pPr algn="ctr"/>
            <a:r>
              <a:rPr lang="en-US" sz="1000" dirty="0"/>
              <a:t>The cost information contained in this document is of a budgetary and planning nature and is intended for informational purposes only. It does not constitute a commitment on the part of JPL and/or Caltech. </a:t>
            </a:r>
            <a:endParaRPr lang="en-US" sz="1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96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CEB5F-1915-F441-93C5-D91FE4ED3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Mini-workshop Agenda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AC1229-BA89-9442-828B-48D27718B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633" y="1154113"/>
            <a:ext cx="6147272" cy="51625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7A53E-DDCE-F948-BA28-1426CA5D8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86DA93-41A1-2449-B4BA-85AF74EB77F5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256B5-5FEF-9F46-849D-B1431D7F8E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6/26/19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CA56828F-1027-5E41-B1ED-072216D30569}"/>
              </a:ext>
            </a:extLst>
          </p:cNvPr>
          <p:cNvSpPr txBox="1">
            <a:spLocks/>
          </p:cNvSpPr>
          <p:nvPr/>
        </p:nvSpPr>
        <p:spPr>
          <a:xfrm>
            <a:off x="2448453" y="6532763"/>
            <a:ext cx="7653959" cy="358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9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Pre-Decisional Information - For Planning and Discussion Purposes Only</a:t>
            </a:r>
          </a:p>
        </p:txBody>
      </p:sp>
    </p:spTree>
    <p:extLst>
      <p:ext uri="{BB962C8B-B14F-4D97-AF65-F5344CB8AC3E}">
        <p14:creationId xmlns:p14="http://schemas.microsoft.com/office/powerpoint/2010/main" val="1680158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34A8F-763B-144E-858C-D814CBAE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Development</a:t>
            </a:r>
            <a:br>
              <a:rPr lang="en-US" dirty="0"/>
            </a:br>
            <a:r>
              <a:rPr lang="en-US" dirty="0"/>
              <a:t>Direct-to-Earth Antenna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82D2F-EF81-714A-9254-FEBC0E5BE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6DA93-41A1-2449-B4BA-85AF74EB77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2F825F-4771-9F4B-A364-31E311CB4868}"/>
              </a:ext>
            </a:extLst>
          </p:cNvPr>
          <p:cNvSpPr/>
          <p:nvPr/>
        </p:nvSpPr>
        <p:spPr>
          <a:xfrm>
            <a:off x="5361140" y="5899248"/>
            <a:ext cx="248910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16x16 element performance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09CCB9-00F1-1B47-B165-52E7C9F14219}"/>
              </a:ext>
            </a:extLst>
          </p:cNvPr>
          <p:cNvSpPr txBox="1"/>
          <p:nvPr/>
        </p:nvSpPr>
        <p:spPr>
          <a:xfrm>
            <a:off x="5910963" y="1461747"/>
            <a:ext cx="10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7.19GHz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9B4F4-EDC4-D646-8277-3C08D6B69C9D}"/>
              </a:ext>
            </a:extLst>
          </p:cNvPr>
          <p:cNvSpPr txBox="1"/>
          <p:nvPr/>
        </p:nvSpPr>
        <p:spPr>
          <a:xfrm>
            <a:off x="5100485" y="5377451"/>
            <a:ext cx="2618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Gain = 29.6dBic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75%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4F1387-853B-0A40-B1E0-6A539473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831" y="1535754"/>
            <a:ext cx="5201261" cy="38884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06876A-092C-7648-9DD5-101B18CFD7BD}"/>
              </a:ext>
            </a:extLst>
          </p:cNvPr>
          <p:cNvSpPr txBox="1"/>
          <p:nvPr/>
        </p:nvSpPr>
        <p:spPr>
          <a:xfrm>
            <a:off x="7718639" y="5361590"/>
            <a:ext cx="837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― Calc.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―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Meas.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7BB9F-ACED-B443-AFFC-DC97EDB05794}"/>
              </a:ext>
            </a:extLst>
          </p:cNvPr>
          <p:cNvSpPr/>
          <p:nvPr/>
        </p:nvSpPr>
        <p:spPr>
          <a:xfrm>
            <a:off x="-210436" y="1105540"/>
            <a:ext cx="4429197" cy="312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TRL-1 to TRL-5 in 5 months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04A342-9D73-F048-9D34-F801C9098FD7}"/>
              </a:ext>
            </a:extLst>
          </p:cNvPr>
          <p:cNvSpPr/>
          <p:nvPr/>
        </p:nvSpPr>
        <p:spPr>
          <a:xfrm>
            <a:off x="556813" y="6120578"/>
            <a:ext cx="144735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16x16 antenna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FE9830-57AF-B24E-A2B5-FECCF32BF9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719" y="2046126"/>
            <a:ext cx="3399183" cy="2873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4E75B1-FABA-294D-9427-24A359C755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05" y="1459999"/>
            <a:ext cx="3327434" cy="46609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24263C1-6556-3440-A479-CA5A2FF66727}"/>
              </a:ext>
            </a:extLst>
          </p:cNvPr>
          <p:cNvSpPr/>
          <p:nvPr/>
        </p:nvSpPr>
        <p:spPr>
          <a:xfrm>
            <a:off x="9266143" y="4762894"/>
            <a:ext cx="248910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Artist’s concept</a:t>
            </a:r>
          </a:p>
        </p:txBody>
      </p:sp>
      <p:sp>
        <p:nvSpPr>
          <p:cNvPr id="16" name="Footer Placeholder 9">
            <a:extLst>
              <a:ext uri="{FF2B5EF4-FFF2-40B4-BE49-F238E27FC236}">
                <a16:creationId xmlns:a16="http://schemas.microsoft.com/office/drawing/2014/main" id="{CE9A7F5E-B7B1-9E4D-B65A-C4AD5DF73D6A}"/>
              </a:ext>
            </a:extLst>
          </p:cNvPr>
          <p:cNvSpPr txBox="1">
            <a:spLocks/>
          </p:cNvSpPr>
          <p:nvPr/>
        </p:nvSpPr>
        <p:spPr>
          <a:xfrm>
            <a:off x="2448453" y="6532763"/>
            <a:ext cx="7653959" cy="358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9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Pre-Decisional Information - For Planning and Discussion Purposes Only</a:t>
            </a:r>
          </a:p>
        </p:txBody>
      </p:sp>
    </p:spTree>
    <p:extLst>
      <p:ext uri="{BB962C8B-B14F-4D97-AF65-F5344CB8AC3E}">
        <p14:creationId xmlns:p14="http://schemas.microsoft.com/office/powerpoint/2010/main" val="4246429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030E4948-5926-5646-9608-D468826C1847}"/>
              </a:ext>
            </a:extLst>
          </p:cNvPr>
          <p:cNvSpPr txBox="1">
            <a:spLocks/>
          </p:cNvSpPr>
          <p:nvPr/>
        </p:nvSpPr>
        <p:spPr>
          <a:xfrm>
            <a:off x="2448453" y="6532763"/>
            <a:ext cx="7653959" cy="358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9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Pre-Decisional Information - For Planning and Discussion Purposes Only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AB66F5-6335-4041-A3D5-7818AD44E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2"/>
            <a:ext cx="12192000" cy="683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5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F1ECB-9E48-3D46-BD14-AEE00F776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surface of Europa look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0F5D-2B63-ED47-A6E8-52666A484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6DA93-41A1-2449-B4BA-85AF74EB77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975DD-1C77-684E-A91E-99AED24181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3/13/19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0A0D9A-FB02-374F-9643-870171D9D3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640" y="995141"/>
            <a:ext cx="7071360" cy="5520511"/>
          </a:xfrm>
          <a:prstGeom prst="rect">
            <a:avLst/>
          </a:prstGeom>
        </p:spPr>
      </p:pic>
      <p:pic>
        <p:nvPicPr>
          <p:cNvPr id="10" name="Picture 9" descr="IMG_1475 copy.jpg">
            <a:extLst>
              <a:ext uri="{FF2B5EF4-FFF2-40B4-BE49-F238E27FC236}">
                <a16:creationId xmlns:a16="http://schemas.microsoft.com/office/drawing/2014/main" id="{C31CAE90-73AC-BB4B-8289-77FCA8DBDA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1" y="1050550"/>
            <a:ext cx="4958634" cy="3065105"/>
          </a:xfrm>
          <a:prstGeom prst="rect">
            <a:avLst/>
          </a:prstGeom>
        </p:spPr>
      </p:pic>
      <p:pic>
        <p:nvPicPr>
          <p:cNvPr id="11" name="Picture 10" descr="IMG_1541 copy.jpg">
            <a:extLst>
              <a:ext uri="{FF2B5EF4-FFF2-40B4-BE49-F238E27FC236}">
                <a16:creationId xmlns:a16="http://schemas.microsoft.com/office/drawing/2014/main" id="{C71E65BD-8B48-444F-BEF2-4533BE5522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1" y="4173405"/>
            <a:ext cx="2454443" cy="2267872"/>
          </a:xfrm>
          <a:prstGeom prst="rect">
            <a:avLst/>
          </a:prstGeom>
        </p:spPr>
      </p:pic>
      <p:pic>
        <p:nvPicPr>
          <p:cNvPr id="12" name="Picture 11" descr="IMG_1496.JPG">
            <a:extLst>
              <a:ext uri="{FF2B5EF4-FFF2-40B4-BE49-F238E27FC236}">
                <a16:creationId xmlns:a16="http://schemas.microsoft.com/office/drawing/2014/main" id="{7A69E5D9-7433-A245-9D0B-98EF243011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2884" y="4173405"/>
            <a:ext cx="2406316" cy="2271562"/>
          </a:xfrm>
          <a:prstGeom prst="rect">
            <a:avLst/>
          </a:prstGeom>
        </p:spPr>
      </p:pic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FD2A0F35-7171-EA4D-A9C2-3EDBAB5970B2}"/>
              </a:ext>
            </a:extLst>
          </p:cNvPr>
          <p:cNvSpPr txBox="1">
            <a:spLocks/>
          </p:cNvSpPr>
          <p:nvPr/>
        </p:nvSpPr>
        <p:spPr>
          <a:xfrm>
            <a:off x="2448453" y="6532763"/>
            <a:ext cx="7653959" cy="358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9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Pre-Decisional Information - For Planning and Discussion Purposes Only</a:t>
            </a:r>
          </a:p>
        </p:txBody>
      </p:sp>
    </p:spTree>
    <p:extLst>
      <p:ext uri="{BB962C8B-B14F-4D97-AF65-F5344CB8AC3E}">
        <p14:creationId xmlns:p14="http://schemas.microsoft.com/office/powerpoint/2010/main" val="3369774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1AB3F-D0A7-6145-8E9E-E0D74C0F9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EF10A-CB53-114A-9A48-773AE1166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6DA93-41A1-2449-B4BA-85AF74EB77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846BD-83FB-B649-8BB7-A380542E29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3/13/19</a:t>
            </a:r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B4531207-D467-D74C-A954-9486D2F8FDF4}"/>
              </a:ext>
            </a:extLst>
          </p:cNvPr>
          <p:cNvSpPr txBox="1">
            <a:spLocks/>
          </p:cNvSpPr>
          <p:nvPr/>
        </p:nvSpPr>
        <p:spPr>
          <a:xfrm>
            <a:off x="2448453" y="6532763"/>
            <a:ext cx="7653959" cy="358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9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Pre-Decisional Information - For Planning and Discussion Purposes Only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C40EA-5422-D445-AFC1-72FD98770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1"/>
            <a:ext cx="12192000" cy="684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4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24865-5343-DF4E-811D-11898CE65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surface of Europa look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35A4A-9B61-D842-B7C8-320165A29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6DA93-41A1-2449-B4BA-85AF74EB77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2A4E6-FED3-E549-A289-52AE34EEAC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3/13/19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3E224-351F-DF4A-97B6-DD7D840461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536" y="1002096"/>
            <a:ext cx="8274928" cy="5516619"/>
          </a:xfrm>
          <a:prstGeom prst="rect">
            <a:avLst/>
          </a:prstGeom>
        </p:spPr>
      </p:pic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934ED14E-2EA1-0643-BEEF-6ABB8F77B348}"/>
              </a:ext>
            </a:extLst>
          </p:cNvPr>
          <p:cNvSpPr txBox="1">
            <a:spLocks/>
          </p:cNvSpPr>
          <p:nvPr/>
        </p:nvSpPr>
        <p:spPr>
          <a:xfrm>
            <a:off x="2448453" y="6532763"/>
            <a:ext cx="7653959" cy="358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9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Pre-Decisional Information - For Planning and Discussion Purposes Only</a:t>
            </a:r>
          </a:p>
        </p:txBody>
      </p:sp>
    </p:spTree>
    <p:extLst>
      <p:ext uri="{BB962C8B-B14F-4D97-AF65-F5344CB8AC3E}">
        <p14:creationId xmlns:p14="http://schemas.microsoft.com/office/powerpoint/2010/main" val="721056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3CA86-7674-5F45-AAC8-3E61D3AE4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surface of Europa look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E3311-9FFA-3D45-B9FE-BC56CB6DC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6DA93-41A1-2449-B4BA-85AF74EB77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69E2D-074E-5D48-8C8A-87D7B575E1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3/13/19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F5889-D5F7-5947-B726-0C9E4896A8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991" y="1002197"/>
            <a:ext cx="8236017" cy="5490678"/>
          </a:xfrm>
          <a:prstGeom prst="rect">
            <a:avLst/>
          </a:prstGeom>
        </p:spPr>
      </p:pic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BED8DB20-008E-4C42-93A5-76F287BDFCB1}"/>
              </a:ext>
            </a:extLst>
          </p:cNvPr>
          <p:cNvSpPr txBox="1">
            <a:spLocks/>
          </p:cNvSpPr>
          <p:nvPr/>
        </p:nvSpPr>
        <p:spPr>
          <a:xfrm>
            <a:off x="2448453" y="6532763"/>
            <a:ext cx="7653959" cy="358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9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Pre-Decisional Information - For Planning and Discussion Purposes Only</a:t>
            </a:r>
          </a:p>
        </p:txBody>
      </p:sp>
    </p:spTree>
    <p:extLst>
      <p:ext uri="{BB962C8B-B14F-4D97-AF65-F5344CB8AC3E}">
        <p14:creationId xmlns:p14="http://schemas.microsoft.com/office/powerpoint/2010/main" val="1100329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CEC2C-2ABA-AA4F-9E3C-BEABE92C0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surface of Europa look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62361-D850-2A41-90E4-D1687161B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6DA93-41A1-2449-B4BA-85AF74EB77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99E44-789D-B044-891D-3267A25884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3/13/19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FA5658-C8A5-9B47-BC32-3969CF3BE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0654"/>
            <a:ext cx="8223333" cy="5482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C8E66-9690-AD4F-8E36-546045A66B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334" y="1010653"/>
            <a:ext cx="4111666" cy="5482221"/>
          </a:xfrm>
          <a:prstGeom prst="rect">
            <a:avLst/>
          </a:prstGeom>
        </p:spPr>
      </p:pic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9CAB1D86-B3A7-294F-9C79-ADF56726CEAC}"/>
              </a:ext>
            </a:extLst>
          </p:cNvPr>
          <p:cNvSpPr txBox="1">
            <a:spLocks/>
          </p:cNvSpPr>
          <p:nvPr/>
        </p:nvSpPr>
        <p:spPr>
          <a:xfrm>
            <a:off x="2448453" y="6532763"/>
            <a:ext cx="7653959" cy="358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9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B3D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Pre-Decisional Information - For Planning and Discussion Purposes Only</a:t>
            </a:r>
          </a:p>
        </p:txBody>
      </p:sp>
    </p:spTree>
    <p:extLst>
      <p:ext uri="{BB962C8B-B14F-4D97-AF65-F5344CB8AC3E}">
        <p14:creationId xmlns:p14="http://schemas.microsoft.com/office/powerpoint/2010/main" val="68342793"/>
      </p:ext>
    </p:extLst>
  </p:cSld>
  <p:clrMapOvr>
    <a:masterClrMapping/>
  </p:clrMapOvr>
</p:sld>
</file>

<file path=ppt/theme/theme1.xml><?xml version="1.0" encoding="utf-8"?>
<a:theme xmlns:a="http://schemas.openxmlformats.org/drawingml/2006/main" name="Lander Presentation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ander Presentation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Europa Presentations.potx</Template>
  <TotalTime>0</TotalTime>
  <Words>897</Words>
  <Application>Microsoft Macintosh PowerPoint</Application>
  <PresentationFormat>Widescreen</PresentationFormat>
  <Paragraphs>121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Lander Presentations</vt:lpstr>
      <vt:lpstr>1_Lander Presentations</vt:lpstr>
      <vt:lpstr>PowerPoint Presentation</vt:lpstr>
      <vt:lpstr>Mini-workshop Agenda</vt:lpstr>
      <vt:lpstr>Technology Development Direct-to-Earth Antenna</vt:lpstr>
      <vt:lpstr>PowerPoint Presentation</vt:lpstr>
      <vt:lpstr>What does the surface of Europa look like?</vt:lpstr>
      <vt:lpstr>PowerPoint Presentation</vt:lpstr>
      <vt:lpstr>What does the surface of Europa look like?</vt:lpstr>
      <vt:lpstr>What does the surface of Europa look like?</vt:lpstr>
      <vt:lpstr>What does the surface of Europa look like?</vt:lpstr>
      <vt:lpstr>Europa Lander: Common Questions/Misconceptions</vt:lpstr>
      <vt:lpstr>Europa Lander Status</vt:lpstr>
      <vt:lpstr>Europa Lander Next Steps</vt:lpstr>
      <vt:lpstr>Mini-workshop Agenda</vt:lpstr>
      <vt:lpstr>Advanced Development Activities</vt:lpstr>
      <vt:lpstr>Advanced Development Activities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2019-02-21T16:33:51Z</cp:lastPrinted>
  <dcterms:created xsi:type="dcterms:W3CDTF">2012-05-10T21:08:37Z</dcterms:created>
  <dcterms:modified xsi:type="dcterms:W3CDTF">2021-05-07T04:20:38Z</dcterms:modified>
</cp:coreProperties>
</file>